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0" r:id="rId2"/>
    <p:sldId id="261" r:id="rId3"/>
    <p:sldId id="258" r:id="rId4"/>
    <p:sldId id="262" r:id="rId5"/>
    <p:sldId id="263" r:id="rId6"/>
    <p:sldId id="264" r:id="rId7"/>
    <p:sldId id="265" r:id="rId8"/>
    <p:sldId id="259" r:id="rId9"/>
    <p:sldId id="256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45B"/>
    <a:srgbClr val="EC745B"/>
    <a:srgbClr val="EEE6CC"/>
    <a:srgbClr val="496F74"/>
    <a:srgbClr val="E84D34"/>
    <a:srgbClr val="EAE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0" autoAdjust="0"/>
    <p:restoredTop sz="94660"/>
  </p:normalViewPr>
  <p:slideViewPr>
    <p:cSldViewPr snapToGrid="0">
      <p:cViewPr>
        <p:scale>
          <a:sx n="87" d="100"/>
          <a:sy n="87" d="100"/>
        </p:scale>
        <p:origin x="976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61472A-C180-A642-B0A5-9F4CF0CDA0B0}" type="datetimeFigureOut">
              <a:rPr kumimoji="1" lang="ko-KR" altLang="en-US" smtClean="0"/>
              <a:t>2017. 9. 10.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0F0E56-9EDF-234B-A384-0F6288CF45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3368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 userDrawn="1"/>
        </p:nvSpPr>
        <p:spPr>
          <a:xfrm rot="10800000">
            <a:off x="0" y="-3"/>
            <a:ext cx="1295400" cy="1028700"/>
          </a:xfrm>
          <a:prstGeom prst="rtTriangle">
            <a:avLst/>
          </a:prstGeom>
          <a:solidFill>
            <a:srgbClr val="E84D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각 삼각형 2"/>
          <p:cNvSpPr/>
          <p:nvPr userDrawn="1"/>
        </p:nvSpPr>
        <p:spPr>
          <a:xfrm rot="10800000" flipH="1">
            <a:off x="1295400" y="-2"/>
            <a:ext cx="1295400" cy="1028700"/>
          </a:xfrm>
          <a:prstGeom prst="rtTriangle">
            <a:avLst/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이등변 삼각형 3"/>
          <p:cNvSpPr/>
          <p:nvPr userDrawn="1"/>
        </p:nvSpPr>
        <p:spPr>
          <a:xfrm rot="5400000">
            <a:off x="-352428" y="352425"/>
            <a:ext cx="2019304" cy="1314448"/>
          </a:xfrm>
          <a:prstGeom prst="triangle">
            <a:avLst/>
          </a:prstGeom>
          <a:solidFill>
            <a:srgbClr val="49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이등변 삼각형 4"/>
          <p:cNvSpPr/>
          <p:nvPr userDrawn="1"/>
        </p:nvSpPr>
        <p:spPr>
          <a:xfrm rot="5400000">
            <a:off x="-371476" y="2371729"/>
            <a:ext cx="2019304" cy="1314448"/>
          </a:xfrm>
          <a:prstGeom prst="triangle">
            <a:avLst/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 userDrawn="1"/>
        </p:nvSpPr>
        <p:spPr>
          <a:xfrm rot="5400000">
            <a:off x="942972" y="1362466"/>
            <a:ext cx="2019304" cy="1314448"/>
          </a:xfrm>
          <a:prstGeom prst="triangle">
            <a:avLst/>
          </a:prstGeom>
          <a:solidFill>
            <a:srgbClr val="EE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 userDrawn="1"/>
        </p:nvSpPr>
        <p:spPr>
          <a:xfrm rot="5400000">
            <a:off x="2219324" y="352424"/>
            <a:ext cx="2019304" cy="1314448"/>
          </a:xfrm>
          <a:prstGeom prst="triangle">
            <a:avLst/>
          </a:prstGeom>
          <a:solidFill>
            <a:srgbClr val="49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 userDrawn="1"/>
        </p:nvSpPr>
        <p:spPr>
          <a:xfrm rot="10800000">
            <a:off x="2571750" y="-3"/>
            <a:ext cx="1295400" cy="1028700"/>
          </a:xfrm>
          <a:prstGeom prst="rtTriangle">
            <a:avLst/>
          </a:prstGeom>
          <a:solidFill>
            <a:srgbClr val="EAE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/>
          <p:cNvSpPr/>
          <p:nvPr userDrawn="1"/>
        </p:nvSpPr>
        <p:spPr>
          <a:xfrm rot="10800000" flipH="1">
            <a:off x="3867150" y="-2"/>
            <a:ext cx="1295400" cy="1028700"/>
          </a:xfrm>
          <a:prstGeom prst="rtTriangle">
            <a:avLst/>
          </a:prstGeom>
          <a:solidFill>
            <a:srgbClr val="EE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각 삼각형 11"/>
          <p:cNvSpPr/>
          <p:nvPr userDrawn="1"/>
        </p:nvSpPr>
        <p:spPr>
          <a:xfrm>
            <a:off x="10896600" y="5829300"/>
            <a:ext cx="1295400" cy="1028700"/>
          </a:xfrm>
          <a:prstGeom prst="rtTriangle">
            <a:avLst/>
          </a:prstGeom>
          <a:solidFill>
            <a:srgbClr val="EE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 userDrawn="1"/>
        </p:nvSpPr>
        <p:spPr>
          <a:xfrm flipH="1">
            <a:off x="9601200" y="5848347"/>
            <a:ext cx="1295400" cy="1028700"/>
          </a:xfrm>
          <a:prstGeom prst="rtTriangle">
            <a:avLst/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/>
          <p:cNvSpPr/>
          <p:nvPr userDrawn="1"/>
        </p:nvSpPr>
        <p:spPr>
          <a:xfrm rot="16200000">
            <a:off x="10525124" y="5191124"/>
            <a:ext cx="2019304" cy="1314448"/>
          </a:xfrm>
          <a:prstGeom prst="triangle">
            <a:avLst/>
          </a:prstGeom>
          <a:solidFill>
            <a:srgbClr val="49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0" hasCustomPrompt="1"/>
          </p:nvPr>
        </p:nvSpPr>
        <p:spPr>
          <a:xfrm>
            <a:off x="5162550" y="2389815"/>
            <a:ext cx="5539306" cy="503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/>
            </a:lvl1pPr>
          </a:lstStyle>
          <a:p>
            <a:r>
              <a:rPr lang="en-US" altLang="ko-KR" sz="3200" dirty="0" smtClean="0">
                <a:solidFill>
                  <a:srgbClr val="E84D34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INSERT YOUR SUBTITLE</a:t>
            </a:r>
            <a:endParaRPr lang="ko-KR" altLang="en-US" sz="3200" dirty="0">
              <a:solidFill>
                <a:srgbClr val="E84D34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" name="텍스트 개체 틀 19"/>
          <p:cNvSpPr>
            <a:spLocks noGrp="1"/>
          </p:cNvSpPr>
          <p:nvPr>
            <p:ph type="body" sz="quarter" idx="11" hasCustomPrompt="1"/>
          </p:nvPr>
        </p:nvSpPr>
        <p:spPr>
          <a:xfrm>
            <a:off x="5162550" y="2957681"/>
            <a:ext cx="5539306" cy="18097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altLang="ko-KR" sz="6000" dirty="0" smtClean="0">
                <a:solidFill>
                  <a:srgbClr val="496F74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INSERT YOUR MAIN TITLE</a:t>
            </a:r>
            <a:endParaRPr lang="ko-KR" altLang="en-US" sz="6000" dirty="0">
              <a:solidFill>
                <a:srgbClr val="496F74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731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82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7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487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 userDrawn="1"/>
        </p:nvSpPr>
        <p:spPr>
          <a:xfrm rot="10800000">
            <a:off x="0" y="-3"/>
            <a:ext cx="1295400" cy="1028700"/>
          </a:xfrm>
          <a:prstGeom prst="rtTriangle">
            <a:avLst/>
          </a:prstGeom>
          <a:solidFill>
            <a:srgbClr val="EAE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각 삼각형 2"/>
          <p:cNvSpPr/>
          <p:nvPr userDrawn="1"/>
        </p:nvSpPr>
        <p:spPr>
          <a:xfrm rot="10800000" flipH="1">
            <a:off x="1295400" y="-2"/>
            <a:ext cx="1295400" cy="1028700"/>
          </a:xfrm>
          <a:prstGeom prst="rtTriangle">
            <a:avLst/>
          </a:prstGeom>
          <a:solidFill>
            <a:srgbClr val="EE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이등변 삼각형 3"/>
          <p:cNvSpPr/>
          <p:nvPr userDrawn="1"/>
        </p:nvSpPr>
        <p:spPr>
          <a:xfrm rot="5400000">
            <a:off x="-352428" y="352425"/>
            <a:ext cx="2019304" cy="1314448"/>
          </a:xfrm>
          <a:prstGeom prst="triangle">
            <a:avLst/>
          </a:prstGeom>
          <a:solidFill>
            <a:srgbClr val="49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이등변 삼각형 4"/>
          <p:cNvSpPr/>
          <p:nvPr userDrawn="1"/>
        </p:nvSpPr>
        <p:spPr>
          <a:xfrm rot="5400000">
            <a:off x="-371476" y="2371729"/>
            <a:ext cx="2019304" cy="1314448"/>
          </a:xfrm>
          <a:prstGeom prst="triangle">
            <a:avLst/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92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 userDrawn="1"/>
        </p:nvSpPr>
        <p:spPr>
          <a:xfrm rot="10800000">
            <a:off x="0" y="-3"/>
            <a:ext cx="1295400" cy="1028700"/>
          </a:xfrm>
          <a:prstGeom prst="rtTriangle">
            <a:avLst/>
          </a:prstGeom>
          <a:solidFill>
            <a:srgbClr val="EAE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각 삼각형 2"/>
          <p:cNvSpPr/>
          <p:nvPr userDrawn="1"/>
        </p:nvSpPr>
        <p:spPr>
          <a:xfrm rot="10800000" flipH="1">
            <a:off x="1295400" y="-2"/>
            <a:ext cx="1295400" cy="1028700"/>
          </a:xfrm>
          <a:prstGeom prst="rtTriangle">
            <a:avLst/>
          </a:prstGeom>
          <a:solidFill>
            <a:srgbClr val="EE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이등변 삼각형 3"/>
          <p:cNvSpPr/>
          <p:nvPr userDrawn="1"/>
        </p:nvSpPr>
        <p:spPr>
          <a:xfrm rot="5400000">
            <a:off x="-352428" y="352425"/>
            <a:ext cx="2019304" cy="1314448"/>
          </a:xfrm>
          <a:prstGeom prst="triangle">
            <a:avLst/>
          </a:prstGeom>
          <a:solidFill>
            <a:srgbClr val="49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이등변 삼각형 4"/>
          <p:cNvSpPr/>
          <p:nvPr userDrawn="1"/>
        </p:nvSpPr>
        <p:spPr>
          <a:xfrm rot="5400000">
            <a:off x="-371476" y="2371729"/>
            <a:ext cx="2019304" cy="1314448"/>
          </a:xfrm>
          <a:prstGeom prst="triangle">
            <a:avLst/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0"/>
          </p:nvPr>
        </p:nvSpPr>
        <p:spPr>
          <a:xfrm>
            <a:off x="2590800" y="2569936"/>
            <a:ext cx="2568575" cy="256857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그림 개체 틀 6"/>
          <p:cNvSpPr>
            <a:spLocks noGrp="1"/>
          </p:cNvSpPr>
          <p:nvPr>
            <p:ph type="pic" sz="quarter" idx="11"/>
          </p:nvPr>
        </p:nvSpPr>
        <p:spPr>
          <a:xfrm>
            <a:off x="5577455" y="2569936"/>
            <a:ext cx="2568575" cy="256857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그림 개체 틀 6"/>
          <p:cNvSpPr>
            <a:spLocks noGrp="1"/>
          </p:cNvSpPr>
          <p:nvPr>
            <p:ph type="pic" sz="quarter" idx="12"/>
          </p:nvPr>
        </p:nvSpPr>
        <p:spPr>
          <a:xfrm>
            <a:off x="8564110" y="2569936"/>
            <a:ext cx="2568575" cy="256857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85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836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1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785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72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348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048598-6D35-43ED-A7A9-749CF1B40A27}" type="datetimeFigureOut">
              <a:rPr lang="ko-KR" altLang="en-US" smtClean="0"/>
              <a:t>2017. 9. 10.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CAC3F-21B6-4B83-8B78-56E8BDF4AF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836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7908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EC745B"/>
                </a:solidFill>
              </a:rPr>
              <a:t>30224</a:t>
            </a:r>
            <a:r>
              <a:rPr lang="ko-KR" altLang="en-US" dirty="0" smtClean="0">
                <a:solidFill>
                  <a:srgbClr val="EC745B"/>
                </a:solidFill>
              </a:rPr>
              <a:t> 정승욱 </a:t>
            </a:r>
            <a:r>
              <a:rPr lang="en-US" altLang="ko-KR" dirty="0" smtClean="0">
                <a:solidFill>
                  <a:srgbClr val="EC745B"/>
                </a:solidFill>
              </a:rPr>
              <a:t>20621</a:t>
            </a:r>
            <a:r>
              <a:rPr lang="ko-KR" altLang="en-US" dirty="0" smtClean="0">
                <a:solidFill>
                  <a:srgbClr val="EC745B"/>
                </a:solidFill>
              </a:rPr>
              <a:t> 윤영채</a:t>
            </a:r>
            <a:endParaRPr lang="ko-KR" altLang="en-US" dirty="0">
              <a:solidFill>
                <a:srgbClr val="EC745B"/>
              </a:solidFill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5162550" y="2957681"/>
            <a:ext cx="4883493" cy="1809743"/>
          </a:xfrm>
        </p:spPr>
        <p:txBody>
          <a:bodyPr/>
          <a:lstStyle/>
          <a:p>
            <a:r>
              <a:rPr lang="ko-KR" altLang="en-US" sz="4800" dirty="0" smtClean="0">
                <a:solidFill>
                  <a:srgbClr val="496F74"/>
                </a:solidFill>
              </a:rPr>
              <a:t>개미 집단 최적화 알고리즘</a:t>
            </a:r>
            <a:endParaRPr lang="ko-KR" altLang="en-US" sz="4800" dirty="0">
              <a:solidFill>
                <a:srgbClr val="496F74"/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136859" y="2641353"/>
            <a:ext cx="2815626" cy="3236467"/>
            <a:chOff x="2767055" y="1303249"/>
            <a:chExt cx="3568700" cy="41021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7055" y="1303249"/>
              <a:ext cx="3568700" cy="4102100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4" t="3164" r="3164" b="3164"/>
            <a:stretch/>
          </p:blipFill>
          <p:spPr>
            <a:xfrm rot="900000">
              <a:off x="4120553" y="2931172"/>
              <a:ext cx="1367718" cy="1372402"/>
            </a:xfrm>
            <a:prstGeom prst="rect">
              <a:avLst/>
            </a:prstGeom>
            <a:ln w="15875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1646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 txBox="1">
            <a:spLocks/>
          </p:cNvSpPr>
          <p:nvPr/>
        </p:nvSpPr>
        <p:spPr>
          <a:xfrm>
            <a:off x="2493091" y="302971"/>
            <a:ext cx="5946573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030821" y="2080989"/>
            <a:ext cx="3435556" cy="2866586"/>
            <a:chOff x="1574707" y="2247410"/>
            <a:chExt cx="3435556" cy="2866586"/>
          </a:xfrm>
        </p:grpSpPr>
        <p:sp>
          <p:nvSpPr>
            <p:cNvPr id="11" name="텍스트 개체 틀 2"/>
            <p:cNvSpPr txBox="1">
              <a:spLocks/>
            </p:cNvSpPr>
            <p:nvPr/>
          </p:nvSpPr>
          <p:spPr>
            <a:xfrm>
              <a:off x="2069931" y="4372580"/>
              <a:ext cx="2223329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떼 지능 인공지능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574707" y="4775442"/>
              <a:ext cx="34355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Nanum Gothic" charset="-127"/>
                  <a:ea typeface="Nanum Gothic" charset="-127"/>
                  <a:cs typeface="Nanum Gothic" charset="-127"/>
                </a:rPr>
                <a:t>집단적 행동과 자기조직시스템에 기반</a:t>
              </a:r>
              <a:endParaRPr lang="ko-KR" altLang="en-US" sz="1600" dirty="0">
                <a:latin typeface="Nanum Gothic" charset="-127"/>
                <a:ea typeface="Nanum Gothic" charset="-127"/>
                <a:cs typeface="Nanum Gothic" charset="-127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/>
            <a:srcRect l="12415" r="10010"/>
            <a:stretch/>
          </p:blipFill>
          <p:spPr>
            <a:xfrm>
              <a:off x="1910356" y="2247410"/>
              <a:ext cx="2542481" cy="1739214"/>
            </a:xfrm>
            <a:prstGeom prst="rect">
              <a:avLst/>
            </a:prstGeom>
            <a:ln>
              <a:solidFill>
                <a:srgbClr val="ED745B"/>
              </a:solidFill>
            </a:ln>
          </p:spPr>
        </p:pic>
      </p:grpSp>
      <p:grpSp>
        <p:nvGrpSpPr>
          <p:cNvPr id="6" name="그룹 5"/>
          <p:cNvGrpSpPr/>
          <p:nvPr/>
        </p:nvGrpSpPr>
        <p:grpSpPr>
          <a:xfrm>
            <a:off x="7154564" y="1936849"/>
            <a:ext cx="3348184" cy="3010726"/>
            <a:chOff x="6932142" y="1936849"/>
            <a:chExt cx="3348184" cy="3010726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2142" y="1936849"/>
              <a:ext cx="3348184" cy="1883354"/>
            </a:xfrm>
            <a:prstGeom prst="rect">
              <a:avLst/>
            </a:prstGeom>
            <a:ln>
              <a:solidFill>
                <a:srgbClr val="ED745B"/>
              </a:solidFill>
            </a:ln>
          </p:spPr>
        </p:pic>
        <p:sp>
          <p:nvSpPr>
            <p:cNvPr id="20" name="텍스트 개체 틀 2"/>
            <p:cNvSpPr txBox="1">
              <a:spLocks/>
            </p:cNvSpPr>
            <p:nvPr/>
          </p:nvSpPr>
          <p:spPr>
            <a:xfrm>
              <a:off x="7337112" y="4196616"/>
              <a:ext cx="2529470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메타휴리스틱 최적화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TextBox 14"/>
            <p:cNvSpPr txBox="1"/>
            <p:nvPr/>
          </p:nvSpPr>
          <p:spPr>
            <a:xfrm>
              <a:off x="7143755" y="4609021"/>
              <a:ext cx="29161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mtClean="0">
                  <a:latin typeface="Nanum Gothic" charset="-127"/>
                  <a:ea typeface="Nanum Gothic" charset="-127"/>
                  <a:cs typeface="Nanum Gothic" charset="-127"/>
                </a:rPr>
                <a:t>다양한 솔루션 찾기에 적용 가능</a:t>
              </a:r>
              <a:endParaRPr lang="ko-KR" altLang="en-US" sz="1600" dirty="0">
                <a:latin typeface="Nanum Gothic" charset="-127"/>
                <a:ea typeface="Nanum Gothic" charset="-127"/>
                <a:cs typeface="Nanum Gothic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807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>
            <a:spLocks/>
          </p:cNvSpPr>
          <p:nvPr/>
        </p:nvSpPr>
        <p:spPr>
          <a:xfrm>
            <a:off x="2493092" y="302971"/>
            <a:ext cx="7206962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sp>
        <p:nvSpPr>
          <p:cNvPr id="35" name="텍스트 개체 틀 2"/>
          <p:cNvSpPr txBox="1">
            <a:spLocks/>
          </p:cNvSpPr>
          <p:nvPr/>
        </p:nvSpPr>
        <p:spPr>
          <a:xfrm>
            <a:off x="2493092" y="1172928"/>
            <a:ext cx="8378279" cy="3756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 smtClean="0">
                <a:solidFill>
                  <a:srgbClr val="EC745B"/>
                </a:solidFill>
              </a:rPr>
              <a:t>우리집에서 먹이까지 갈수 있는 최단거리 구하기 </a:t>
            </a:r>
            <a:r>
              <a:rPr lang="en-US" altLang="ko-KR" sz="2000" b="1" dirty="0" smtClean="0">
                <a:solidFill>
                  <a:srgbClr val="EC745B"/>
                </a:solidFill>
              </a:rPr>
              <a:t>(</a:t>
            </a:r>
            <a:r>
              <a:rPr lang="ko-KR" altLang="en-US" sz="2000" b="1" smtClean="0">
                <a:solidFill>
                  <a:srgbClr val="EC745B"/>
                </a:solidFill>
              </a:rPr>
              <a:t>그래프 이론</a:t>
            </a:r>
            <a:r>
              <a:rPr lang="en-US" altLang="ko-KR" sz="2000" b="1" smtClean="0">
                <a:solidFill>
                  <a:srgbClr val="EC745B"/>
                </a:solidFill>
              </a:rPr>
              <a:t>)</a:t>
            </a:r>
            <a:r>
              <a:rPr lang="ko-KR" altLang="en-US" sz="2000" b="1" smtClean="0">
                <a:solidFill>
                  <a:srgbClr val="EC745B"/>
                </a:solidFill>
              </a:rPr>
              <a:t> </a:t>
            </a:r>
            <a:endParaRPr lang="ko-KR" altLang="en-US" sz="2000" b="1" dirty="0">
              <a:solidFill>
                <a:srgbClr val="EC745B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092" y="2823176"/>
            <a:ext cx="3530600" cy="1854200"/>
          </a:xfrm>
          <a:prstGeom prst="rect">
            <a:avLst/>
          </a:prstGeom>
        </p:spPr>
      </p:pic>
      <p:sp>
        <p:nvSpPr>
          <p:cNvPr id="36" name="텍스트 개체 틀 2"/>
          <p:cNvSpPr txBox="1">
            <a:spLocks/>
          </p:cNvSpPr>
          <p:nvPr/>
        </p:nvSpPr>
        <p:spPr>
          <a:xfrm>
            <a:off x="3011508" y="2266149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의사코드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텍스트 개체 틀 2"/>
          <p:cNvSpPr txBox="1">
            <a:spLocks/>
          </p:cNvSpPr>
          <p:nvPr/>
        </p:nvSpPr>
        <p:spPr>
          <a:xfrm>
            <a:off x="6335476" y="3095024"/>
            <a:ext cx="3985965" cy="15823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while 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먹이가 있을동안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):</a:t>
            </a:r>
          </a:p>
          <a:p>
            <a:pPr marL="0" indent="0">
              <a:buNone/>
            </a:pPr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개미들의 갈수있는 길 선택</a:t>
            </a:r>
            <a:endParaRPr lang="en-US" altLang="ko-KR" sz="18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페로몬 양 업데이트</a:t>
            </a:r>
            <a:endParaRPr lang="en-US" altLang="ko-KR" sz="18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완료</a:t>
            </a:r>
            <a:endParaRPr lang="en-US" altLang="ko-KR" sz="18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텍스트 개체 틀 2"/>
          <p:cNvSpPr txBox="1">
            <a:spLocks/>
          </p:cNvSpPr>
          <p:nvPr/>
        </p:nvSpPr>
        <p:spPr>
          <a:xfrm>
            <a:off x="7216793" y="2266149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동작 방식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76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>
            <a:spLocks/>
          </p:cNvSpPr>
          <p:nvPr/>
        </p:nvSpPr>
        <p:spPr>
          <a:xfrm>
            <a:off x="2493092" y="302971"/>
            <a:ext cx="7206962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sp>
        <p:nvSpPr>
          <p:cNvPr id="35" name="텍스트 개체 틀 2"/>
          <p:cNvSpPr txBox="1">
            <a:spLocks/>
          </p:cNvSpPr>
          <p:nvPr/>
        </p:nvSpPr>
        <p:spPr>
          <a:xfrm>
            <a:off x="2493092" y="1172928"/>
            <a:ext cx="8378279" cy="860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 smtClean="0">
                <a:solidFill>
                  <a:srgbClr val="EC745B"/>
                </a:solidFill>
              </a:rPr>
              <a:t>개미들의 갈수 있는 길 선택</a:t>
            </a:r>
            <a:endParaRPr lang="en-US" altLang="ko-KR" sz="2000" b="1" dirty="0" smtClean="0">
              <a:solidFill>
                <a:srgbClr val="EC745B"/>
              </a:solidFill>
            </a:endParaRPr>
          </a:p>
          <a:p>
            <a:pPr marL="0" indent="0">
              <a:buNone/>
            </a:pP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개미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 k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가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x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에서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y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로 가는 확률</a:t>
            </a:r>
            <a:endParaRPr lang="ko-KR" altLang="en-US" sz="16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001646" y="2748063"/>
            <a:ext cx="4094927" cy="1799224"/>
            <a:chOff x="1778001" y="2266149"/>
            <a:chExt cx="4094927" cy="1799224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8001" y="2810476"/>
              <a:ext cx="4094927" cy="1254897"/>
            </a:xfrm>
            <a:prstGeom prst="rect">
              <a:avLst/>
            </a:prstGeom>
          </p:spPr>
        </p:pic>
        <p:sp>
          <p:nvSpPr>
            <p:cNvPr id="10" name="텍스트 개체 틀 2"/>
            <p:cNvSpPr txBox="1">
              <a:spLocks/>
            </p:cNvSpPr>
            <p:nvPr/>
          </p:nvSpPr>
          <p:spPr>
            <a:xfrm>
              <a:off x="3011508" y="2266149"/>
              <a:ext cx="2223329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수식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" name="텍스트 개체 틀 2"/>
          <p:cNvSpPr txBox="1">
            <a:spLocks/>
          </p:cNvSpPr>
          <p:nvPr/>
        </p:nvSpPr>
        <p:spPr>
          <a:xfrm>
            <a:off x="7476725" y="2592290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설명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텍스트 개체 틀 2"/>
          <p:cNvSpPr txBox="1">
            <a:spLocks/>
          </p:cNvSpPr>
          <p:nvPr/>
        </p:nvSpPr>
        <p:spPr>
          <a:xfrm>
            <a:off x="6586152" y="3974760"/>
            <a:ext cx="5428735" cy="4309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갈수 모든 경우의 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페로몬 양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)^⍺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*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거리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)^β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의 합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6" name="직선 연결선[R] 5"/>
          <p:cNvCxnSpPr/>
          <p:nvPr/>
        </p:nvCxnSpPr>
        <p:spPr>
          <a:xfrm>
            <a:off x="6277233" y="3830595"/>
            <a:ext cx="53999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개체 틀 2"/>
          <p:cNvSpPr txBox="1">
            <a:spLocks/>
          </p:cNvSpPr>
          <p:nvPr/>
        </p:nvSpPr>
        <p:spPr>
          <a:xfrm>
            <a:off x="6586151" y="3334953"/>
            <a:ext cx="5428735" cy="4309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x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에서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y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사이 길의 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페로몬 양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)^⍺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*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거리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)^β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809163" y="3726821"/>
            <a:ext cx="287410" cy="158579"/>
            <a:chOff x="5809163" y="3726821"/>
            <a:chExt cx="287410" cy="158579"/>
          </a:xfrm>
        </p:grpSpPr>
        <p:cxnSp>
          <p:nvCxnSpPr>
            <p:cNvPr id="16" name="직선 연결선[R] 15"/>
            <p:cNvCxnSpPr/>
            <p:nvPr/>
          </p:nvCxnSpPr>
          <p:spPr>
            <a:xfrm>
              <a:off x="5809163" y="3726821"/>
              <a:ext cx="287410" cy="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[R] 17"/>
            <p:cNvCxnSpPr/>
            <p:nvPr/>
          </p:nvCxnSpPr>
          <p:spPr>
            <a:xfrm>
              <a:off x="5809163" y="3885400"/>
              <a:ext cx="287410" cy="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95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>
            <a:spLocks/>
          </p:cNvSpPr>
          <p:nvPr/>
        </p:nvSpPr>
        <p:spPr>
          <a:xfrm>
            <a:off x="2493092" y="302971"/>
            <a:ext cx="7206962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sp>
        <p:nvSpPr>
          <p:cNvPr id="35" name="텍스트 개체 틀 2"/>
          <p:cNvSpPr txBox="1">
            <a:spLocks/>
          </p:cNvSpPr>
          <p:nvPr/>
        </p:nvSpPr>
        <p:spPr>
          <a:xfrm>
            <a:off x="2493092" y="1172927"/>
            <a:ext cx="8378279" cy="12400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 smtClean="0">
                <a:solidFill>
                  <a:srgbClr val="EC745B"/>
                </a:solidFill>
              </a:rPr>
              <a:t>페로몬 업데이트</a:t>
            </a:r>
            <a:endParaRPr lang="en-US" altLang="ko-KR" sz="2000" b="1" dirty="0" smtClean="0">
              <a:solidFill>
                <a:srgbClr val="EC745B"/>
              </a:solidFill>
            </a:endParaRPr>
          </a:p>
          <a:p>
            <a:pPr marL="0" indent="0">
              <a:buNone/>
            </a:pP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x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에서 </a:t>
            </a:r>
            <a:r>
              <a:rPr lang="en-US" altLang="ko-KR" sz="1600" b="1" dirty="0">
                <a:latin typeface="Nanum Gothic" charset="-127"/>
                <a:ea typeface="Nanum Gothic" charset="-127"/>
                <a:cs typeface="Nanum Gothic" charset="-127"/>
              </a:rPr>
              <a:t>y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로 가는 길</a:t>
            </a:r>
            <a:endParaRPr lang="en-US" altLang="ko-KR" sz="1600" b="1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marL="0" indent="0">
              <a:buNone/>
            </a:pP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P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는 상수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증발률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)</a:t>
            </a:r>
            <a:endParaRPr lang="ko-KR" altLang="en-US" sz="1600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1" name="텍스트 개체 틀 2"/>
          <p:cNvSpPr txBox="1">
            <a:spLocks/>
          </p:cNvSpPr>
          <p:nvPr/>
        </p:nvSpPr>
        <p:spPr>
          <a:xfrm>
            <a:off x="7476725" y="2592290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설명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텍스트 개체 틀 2"/>
          <p:cNvSpPr txBox="1">
            <a:spLocks/>
          </p:cNvSpPr>
          <p:nvPr/>
        </p:nvSpPr>
        <p:spPr>
          <a:xfrm>
            <a:off x="5863615" y="3415440"/>
            <a:ext cx="6038334" cy="10465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(1-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P)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*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원래 남아있던 호르몬 양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+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endParaRPr lang="en-US" altLang="ko-KR" sz="1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0" indent="0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     개미가 이 길을 선택한 회수 *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페로몬 분비양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/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거리</a:t>
            </a:r>
            <a:r>
              <a:rPr lang="en-US" altLang="ko-KR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 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1744275" y="2924613"/>
            <a:ext cx="3951290" cy="1346818"/>
            <a:chOff x="2201476" y="2962626"/>
            <a:chExt cx="3951290" cy="1346818"/>
          </a:xfrm>
        </p:grpSpPr>
        <p:sp>
          <p:nvSpPr>
            <p:cNvPr id="10" name="텍스트 개체 틀 2"/>
            <p:cNvSpPr txBox="1">
              <a:spLocks/>
            </p:cNvSpPr>
            <p:nvPr/>
          </p:nvSpPr>
          <p:spPr>
            <a:xfrm>
              <a:off x="3065457" y="2962626"/>
              <a:ext cx="2223329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수식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rcRect l="2506" r="6948"/>
            <a:stretch/>
          </p:blipFill>
          <p:spPr>
            <a:xfrm>
              <a:off x="2201476" y="3453453"/>
              <a:ext cx="3951290" cy="855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88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>
            <a:spLocks/>
          </p:cNvSpPr>
          <p:nvPr/>
        </p:nvSpPr>
        <p:spPr>
          <a:xfrm>
            <a:off x="2493092" y="302971"/>
            <a:ext cx="7206962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sp>
        <p:nvSpPr>
          <p:cNvPr id="11" name="텍스트 개체 틀 2"/>
          <p:cNvSpPr txBox="1">
            <a:spLocks/>
          </p:cNvSpPr>
          <p:nvPr/>
        </p:nvSpPr>
        <p:spPr>
          <a:xfrm>
            <a:off x="7476725" y="2592290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설명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텍스트 개체 틀 2"/>
          <p:cNvSpPr txBox="1">
            <a:spLocks/>
          </p:cNvSpPr>
          <p:nvPr/>
        </p:nvSpPr>
        <p:spPr>
          <a:xfrm>
            <a:off x="7692990" y="3589519"/>
            <a:ext cx="1790798" cy="5078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0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* </a:t>
            </a:r>
            <a:r>
              <a:rPr lang="en-US" altLang="ko-KR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0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=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0</a:t>
            </a:r>
            <a:endParaRPr lang="ko-KR" altLang="en-US" sz="3000" b="1" dirty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2" name="텍스트 개체 틀 2"/>
          <p:cNvSpPr txBox="1">
            <a:spLocks/>
          </p:cNvSpPr>
          <p:nvPr/>
        </p:nvSpPr>
        <p:spPr>
          <a:xfrm>
            <a:off x="2493092" y="1172927"/>
            <a:ext cx="8378279" cy="12400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 smtClean="0">
                <a:solidFill>
                  <a:srgbClr val="EC745B"/>
                </a:solidFill>
              </a:rPr>
              <a:t>문제</a:t>
            </a:r>
            <a:endParaRPr lang="en-US" altLang="ko-KR" sz="2000" b="1" dirty="0" smtClean="0">
              <a:solidFill>
                <a:srgbClr val="EC745B"/>
              </a:solidFill>
            </a:endParaRPr>
          </a:p>
          <a:p>
            <a:pPr marL="0" indent="0">
              <a:buNone/>
            </a:pP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원래 길의 페로몬의 양이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0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이면 개미가 선택을 하지 않는다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모든 길의 초기 페로몬 양은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0,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 개미가 어떤 길도 선택하지 않는다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2001646" y="2748063"/>
            <a:ext cx="4094927" cy="1799224"/>
            <a:chOff x="1778001" y="2266149"/>
            <a:chExt cx="4094927" cy="1799224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8001" y="2810476"/>
              <a:ext cx="4094927" cy="1254897"/>
            </a:xfrm>
            <a:prstGeom prst="rect">
              <a:avLst/>
            </a:prstGeom>
          </p:spPr>
        </p:pic>
        <p:sp>
          <p:nvSpPr>
            <p:cNvPr id="16" name="텍스트 개체 틀 2"/>
            <p:cNvSpPr txBox="1">
              <a:spLocks/>
            </p:cNvSpPr>
            <p:nvPr/>
          </p:nvSpPr>
          <p:spPr>
            <a:xfrm>
              <a:off x="3011508" y="2266149"/>
              <a:ext cx="2223329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수식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텍스트 상자 1"/>
          <p:cNvSpPr txBox="1"/>
          <p:nvPr/>
        </p:nvSpPr>
        <p:spPr>
          <a:xfrm>
            <a:off x="9700054" y="3083118"/>
            <a:ext cx="162600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9900" dirty="0" smtClean="0"/>
              <a:t>😞</a:t>
            </a:r>
            <a:endParaRPr kumimoji="1" lang="ko-KR" altLang="en-US" sz="9900" dirty="0"/>
          </a:p>
        </p:txBody>
      </p:sp>
    </p:spTree>
    <p:extLst>
      <p:ext uri="{BB962C8B-B14F-4D97-AF65-F5344CB8AC3E}">
        <p14:creationId xmlns:p14="http://schemas.microsoft.com/office/powerpoint/2010/main" val="139090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>
            <a:spLocks/>
          </p:cNvSpPr>
          <p:nvPr/>
        </p:nvSpPr>
        <p:spPr>
          <a:xfrm>
            <a:off x="2493092" y="302971"/>
            <a:ext cx="7206962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200" dirty="0" smtClean="0">
                <a:solidFill>
                  <a:srgbClr val="496F74"/>
                </a:solidFill>
              </a:rPr>
              <a:t>개미 집단 최적화 알고리즘이란</a:t>
            </a:r>
            <a:r>
              <a:rPr lang="en-US" altLang="ko-KR" sz="3200" dirty="0" smtClean="0">
                <a:solidFill>
                  <a:srgbClr val="496F74"/>
                </a:solidFill>
              </a:rPr>
              <a:t>?</a:t>
            </a:r>
            <a:endParaRPr lang="ko-KR" altLang="en-US" sz="3200" dirty="0">
              <a:solidFill>
                <a:srgbClr val="496F74"/>
              </a:solidFill>
            </a:endParaRPr>
          </a:p>
        </p:txBody>
      </p:sp>
      <p:sp>
        <p:nvSpPr>
          <p:cNvPr id="11" name="텍스트 개체 틀 2"/>
          <p:cNvSpPr txBox="1">
            <a:spLocks/>
          </p:cNvSpPr>
          <p:nvPr/>
        </p:nvSpPr>
        <p:spPr>
          <a:xfrm>
            <a:off x="7476725" y="2592290"/>
            <a:ext cx="2223329" cy="311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설명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텍스트 개체 틀 2"/>
          <p:cNvSpPr txBox="1">
            <a:spLocks/>
          </p:cNvSpPr>
          <p:nvPr/>
        </p:nvSpPr>
        <p:spPr>
          <a:xfrm>
            <a:off x="7692990" y="3589519"/>
            <a:ext cx="1790798" cy="5078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* </a:t>
            </a:r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=</a:t>
            </a:r>
            <a:r>
              <a:rPr lang="ko-KR" altLang="en-US" sz="3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1</a:t>
            </a:r>
            <a:endParaRPr lang="ko-KR" altLang="en-US" sz="3000" b="1" dirty="0">
              <a:solidFill>
                <a:schemeClr val="tx1">
                  <a:lumMod val="75000"/>
                  <a:lumOff val="2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2" name="텍스트 개체 틀 2"/>
          <p:cNvSpPr txBox="1">
            <a:spLocks/>
          </p:cNvSpPr>
          <p:nvPr/>
        </p:nvSpPr>
        <p:spPr>
          <a:xfrm>
            <a:off x="2493092" y="1172927"/>
            <a:ext cx="8378279" cy="12400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 smtClean="0">
                <a:solidFill>
                  <a:srgbClr val="EC745B"/>
                </a:solidFill>
              </a:rPr>
              <a:t>해결법</a:t>
            </a:r>
            <a:endParaRPr lang="en-US" altLang="ko-KR" sz="2000" b="1" dirty="0" smtClean="0">
              <a:solidFill>
                <a:srgbClr val="EC745B"/>
              </a:solidFill>
            </a:endParaRPr>
          </a:p>
          <a:p>
            <a:pPr marL="0" indent="0">
              <a:buNone/>
            </a:pP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모든 길의 초기 페로몬 양을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로 해놓는다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 증발해도 최소 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1600" b="1" dirty="0" smtClean="0">
                <a:latin typeface="Nanum Gothic" charset="-127"/>
                <a:ea typeface="Nanum Gothic" charset="-127"/>
                <a:cs typeface="Nanum Gothic" charset="-127"/>
              </a:rPr>
              <a:t>은 남게 만든다</a:t>
            </a:r>
            <a:r>
              <a:rPr lang="en-US" altLang="ko-KR" sz="1600" b="1" dirty="0" smtClean="0"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2001646" y="2748063"/>
            <a:ext cx="4094927" cy="1799224"/>
            <a:chOff x="1778001" y="2266149"/>
            <a:chExt cx="4094927" cy="1799224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8001" y="2810476"/>
              <a:ext cx="4094927" cy="1254897"/>
            </a:xfrm>
            <a:prstGeom prst="rect">
              <a:avLst/>
            </a:prstGeom>
          </p:spPr>
        </p:pic>
        <p:sp>
          <p:nvSpPr>
            <p:cNvPr id="16" name="텍스트 개체 틀 2"/>
            <p:cNvSpPr txBox="1">
              <a:spLocks/>
            </p:cNvSpPr>
            <p:nvPr/>
          </p:nvSpPr>
          <p:spPr>
            <a:xfrm>
              <a:off x="3011508" y="2266149"/>
              <a:ext cx="2223329" cy="31154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수식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9" name="텍스트 상자 8"/>
          <p:cNvSpPr txBox="1"/>
          <p:nvPr/>
        </p:nvSpPr>
        <p:spPr>
          <a:xfrm>
            <a:off x="9700054" y="3083118"/>
            <a:ext cx="162600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9900" dirty="0" smtClean="0"/>
              <a:t>😀</a:t>
            </a:r>
            <a:endParaRPr kumimoji="1" lang="ko-KR" altLang="en-US" sz="9900" dirty="0"/>
          </a:p>
        </p:txBody>
      </p:sp>
    </p:spTree>
    <p:extLst>
      <p:ext uri="{BB962C8B-B14F-4D97-AF65-F5344CB8AC3E}">
        <p14:creationId xmlns:p14="http://schemas.microsoft.com/office/powerpoint/2010/main" val="7467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/>
          <p:cNvSpPr txBox="1">
            <a:spLocks/>
          </p:cNvSpPr>
          <p:nvPr/>
        </p:nvSpPr>
        <p:spPr>
          <a:xfrm>
            <a:off x="5679301" y="2854441"/>
            <a:ext cx="1355680" cy="5376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4000" dirty="0" smtClean="0">
                <a:solidFill>
                  <a:srgbClr val="496F74"/>
                </a:solidFill>
              </a:rPr>
              <a:t>시연</a:t>
            </a:r>
            <a:endParaRPr lang="ko-KR" altLang="en-US" sz="4000" dirty="0">
              <a:solidFill>
                <a:srgbClr val="496F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23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5236292" y="3099368"/>
            <a:ext cx="5539306" cy="1809743"/>
          </a:xfrm>
        </p:spPr>
        <p:txBody>
          <a:bodyPr/>
          <a:lstStyle/>
          <a:p>
            <a:r>
              <a:rPr lang="en-US" altLang="ko-KR" sz="7200" dirty="0" smtClean="0">
                <a:solidFill>
                  <a:srgbClr val="496F74"/>
                </a:solidFill>
              </a:rPr>
              <a:t>THANK </a:t>
            </a:r>
            <a:r>
              <a:rPr lang="en-US" altLang="ko-KR" sz="7200" dirty="0" smtClean="0">
                <a:solidFill>
                  <a:srgbClr val="496F74"/>
                </a:solidFill>
              </a:rPr>
              <a:t>YOU</a:t>
            </a:r>
            <a:endParaRPr lang="ko-KR" altLang="en-US" sz="7200" dirty="0">
              <a:solidFill>
                <a:srgbClr val="496F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08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사용자 지정 3">
      <a:majorFont>
        <a:latin typeface="KoPub돋움체 Medium"/>
        <a:ea typeface="KoPub돋움체 Medium"/>
        <a:cs typeface=""/>
      </a:majorFont>
      <a:minorFont>
        <a:latin typeface="KoPub돋움체 Medium"/>
        <a:ea typeface="KoPub돋움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63D97651-9F09-4B96-A8BE-BCF06120534C}" vid="{32553D14-C644-4D00-8AF9-F760326BB1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495</TotalTime>
  <Words>217</Words>
  <Application>Microsoft Macintosh PowerPoint</Application>
  <PresentationFormat>와이드스크린</PresentationFormat>
  <Paragraphs>47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KoPub돋움체 Medium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이혜강</dc:creator>
  <cp:lastModifiedBy>승욱정</cp:lastModifiedBy>
  <cp:revision>71</cp:revision>
  <dcterms:created xsi:type="dcterms:W3CDTF">2015-04-03T04:33:23Z</dcterms:created>
  <dcterms:modified xsi:type="dcterms:W3CDTF">2017-09-10T06:59:10Z</dcterms:modified>
</cp:coreProperties>
</file>